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73" r:id="rId4"/>
    <p:sldId id="277" r:id="rId5"/>
    <p:sldId id="278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31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06" r:id="rId31"/>
    <p:sldId id="307" r:id="rId32"/>
    <p:sldId id="308" r:id="rId33"/>
    <p:sldId id="309" r:id="rId34"/>
    <p:sldId id="310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B64BEE-52BA-E34F-82F7-37F21A2E2B97}" v="8" dt="2020-01-16T18:14:22.0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1EEB0E-5C9E-CB43-AA5B-C809728AA70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50FCFE-8540-924D-95E9-A4502C17FE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E618FD9-7E42-5B4A-AA66-3E644B607B73}" type="datetimeFigureOut">
              <a:rPr lang="en-US" altLang="en-US"/>
              <a:pPr/>
              <a:t>1/16/20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669B278-5DB5-CB42-9966-D66014D25F1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05AD05E-E7CE-804C-BA19-8236F8A306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34BC26-FB85-254B-A89D-F4B891F8875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FB83B2-53BC-C447-92CE-7F7476E93D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DE7AF39-D67C-9742-8B44-F959CC40700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>
            <a:extLst>
              <a:ext uri="{FF2B5EF4-FFF2-40B4-BE49-F238E27FC236}">
                <a16:creationId xmlns:a16="http://schemas.microsoft.com/office/drawing/2014/main" id="{B675DD03-63D1-A744-9A26-74E3B434C3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56912E7-5492-6743-BDFB-042CDF111F44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8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25C3C70C-55C4-5E49-BD68-9C718623FD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856A18F-F455-164A-AFD5-2C78E4F22E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7576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>
            <a:extLst>
              <a:ext uri="{FF2B5EF4-FFF2-40B4-BE49-F238E27FC236}">
                <a16:creationId xmlns:a16="http://schemas.microsoft.com/office/drawing/2014/main" id="{D831BAC2-C1FE-454C-96AD-8B4C503A94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FE08768-E197-A54E-A17C-DB69BF4AF08A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9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D3E70F06-4387-694A-8827-AA90B00FDD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95EBD7F5-8622-1345-89C8-D51FBF9EE2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3826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>
            <a:extLst>
              <a:ext uri="{FF2B5EF4-FFF2-40B4-BE49-F238E27FC236}">
                <a16:creationId xmlns:a16="http://schemas.microsoft.com/office/drawing/2014/main" id="{8CA66576-A466-4146-A6A1-27CD2AC64E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7C09635-F100-934A-9769-0A766DB92AF4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11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5389EE46-FA15-554A-A525-9D8B8CD962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65375B32-43DA-914D-A5F9-FA70EB74F9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7670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>
            <a:extLst>
              <a:ext uri="{FF2B5EF4-FFF2-40B4-BE49-F238E27FC236}">
                <a16:creationId xmlns:a16="http://schemas.microsoft.com/office/drawing/2014/main" id="{3EAB9BF6-CC43-EA46-B787-FFCDFD9D76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3715ED6-089C-8048-9B0A-02A96D51AADE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15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BA07B160-6D5C-6841-A074-26269DF6B68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80249428-E009-DC4B-B96D-890C034D6E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43008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>
            <a:extLst>
              <a:ext uri="{FF2B5EF4-FFF2-40B4-BE49-F238E27FC236}">
                <a16:creationId xmlns:a16="http://schemas.microsoft.com/office/drawing/2014/main" id="{5F1091A8-B664-A240-94C3-A649145E1E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F4CF597-D878-AF4B-B4ED-C78186A039DC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17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4A061F97-6DD7-C54C-B8D2-BF4377E58B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DE3787C9-1D51-454D-AFBB-E3816D9E4D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5112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0E44B0-CCFF-B444-97CF-2D2549351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604265-1CE0-8044-9658-75A57534B272}" type="datetimeFigureOut">
              <a:rPr lang="en-US" altLang="en-US"/>
              <a:pPr/>
              <a:t>1/16/20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94771-8B20-324C-9B90-96028F5D5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2DE4D-879B-394F-AA25-35DDC35BE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12440-78B5-FE4E-B767-4CD13015AC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8903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8B2C0E-5B75-8C4E-B849-6C9CE67AC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6B026B-74FF-3840-9912-382A0D1BDC75}" type="datetimeFigureOut">
              <a:rPr lang="en-US" altLang="en-US"/>
              <a:pPr/>
              <a:t>1/16/20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F9DE3-F66B-6443-957B-ACAEDD13C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4E2115-F788-AA43-B511-B7D85ABC3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ABD9E-A57B-A347-B9B5-43C8127BA9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442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35D379-CA01-7F46-AC12-FADE8CD95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DB58D5-DB6C-2547-A1A7-900EADC9F6CF}" type="datetimeFigureOut">
              <a:rPr lang="en-US" altLang="en-US"/>
              <a:pPr/>
              <a:t>1/16/20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5DD54-0C77-6B46-ADBA-CFC3A61AA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86519-C42F-9C47-BF80-4C776BDA1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33AEA-CA74-E348-883F-8F0BD91C0C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8577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B0DE1-4821-854D-96E9-6BCF7F23C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E822AC-DB72-7D41-800A-0554A5CBFAB9}" type="datetimeFigureOut">
              <a:rPr lang="en-US" altLang="en-US"/>
              <a:pPr/>
              <a:t>1/16/20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ED91C-1286-F744-88F0-B7DEBADF7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CAC22-95C7-9748-9300-DB7F6DEAF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28ABE-11EC-D546-A366-7B8B41ADA2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5857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E1077-E869-4844-A701-F4192A748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BBD54A-2001-3245-9DF4-7970857890E8}" type="datetimeFigureOut">
              <a:rPr lang="en-US" altLang="en-US"/>
              <a:pPr/>
              <a:t>1/16/20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C109C-1F76-AB46-9BF4-13E1F256E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74928-7BC2-BA42-B264-ECE6F661C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42DF6-7508-1949-8207-85EDC1E5B3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35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93A37D3-BF7E-A94B-9BF9-7B4A009CF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2E803-BFED-3C48-9751-5761F2738C5E}" type="datetimeFigureOut">
              <a:rPr lang="en-US" altLang="en-US"/>
              <a:pPr/>
              <a:t>1/16/20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1B14E42-6F8E-D04B-923A-04E426D95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E49C642-C2B5-2F4C-B7DD-3A58A27B3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A2EF4-77A5-8143-9D40-619A70AF7D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13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6F0FB49-64CA-AC41-B3B6-3D6A5952A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C7286B-F443-A640-BB3D-1F2B0B0825A3}" type="datetimeFigureOut">
              <a:rPr lang="en-US" altLang="en-US"/>
              <a:pPr/>
              <a:t>1/16/20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F32C780-D4F6-554F-A0A8-EC7FB11E5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8775E35-3A7A-BF4F-BEE2-4E6A8353F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0714F-E0DF-B449-A9E2-D02D8791E8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511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1C200CF-1420-F34E-870C-97F5AFE0B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80E5B7-14D8-F14A-B714-4D21ECC5E27E}" type="datetimeFigureOut">
              <a:rPr lang="en-US" altLang="en-US"/>
              <a:pPr/>
              <a:t>1/16/20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179D74E-9B59-F34B-8CE0-582782F7B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B02E2CD-2DDD-BB42-A8D8-5BB7BEC93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F862F-DCBB-4840-9AA2-B7209AF39D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6553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70F84A9-99BF-FD43-9F60-88DD4D432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1501F8-05C6-2C44-ADE2-0F3810383586}" type="datetimeFigureOut">
              <a:rPr lang="en-US" altLang="en-US"/>
              <a:pPr/>
              <a:t>1/16/20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26246E4-54CB-DA41-9B15-647A96AED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5C40D4D-FE99-0344-BB34-0185644BF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346C8-364F-1342-9BC2-49D244857C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8117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AEEB6C6-7268-4A43-BAB9-A9C9999C6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C56E30-A923-824A-B28A-8CF964BA4562}" type="datetimeFigureOut">
              <a:rPr lang="en-US" altLang="en-US"/>
              <a:pPr/>
              <a:t>1/16/20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D3B41D3-46DC-C64C-B029-E11863E0A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C771AED-F5C7-3B47-B719-5A3AD1FA1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9F0E2-0C2F-D24A-9995-2E27BC191B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2864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050D361-88BD-5F4F-BF62-D9DB126A9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0F12EA-89D4-C449-AE38-08E24854A733}" type="datetimeFigureOut">
              <a:rPr lang="en-US" altLang="en-US"/>
              <a:pPr/>
              <a:t>1/16/20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470CA89-4264-EB49-B1D6-E6B6E61E1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B3B9A00-CB64-F441-9268-A10510E4D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38632E-2107-754A-B437-EE0BEA2D2E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7867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2E48F4B-51F0-A347-BCED-DA2108AAEB5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1E7F01E-14F6-6C43-8B9F-63A2129D728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C6149-D21B-F944-ABC8-AF6BCC137C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84AF0BF-AC18-EC47-8322-FEDFB14D718C}" type="datetimeFigureOut">
              <a:rPr lang="en-US" altLang="en-US"/>
              <a:pPr/>
              <a:t>1/16/20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E1FD2-418F-9F4A-A880-7C141A6D31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5093E-1156-C44B-BB6A-0CE0B57EEA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2EB0EF7-82CD-ED4E-A869-E7D386D574E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www.unm.edu/~mpachman/Antibodies%2520Project/TurqouiseAntibody-Structure.jpg&amp;imgrefurl=http://www.unm.edu/~mpachman/Antibodies%2520Project/structure.htm&amp;usg=__1868DmyPvwsdq6L-U4aXS4Y5Ehw=&amp;h=285&amp;w=256&amp;sz=48&amp;hl=en&amp;start=6&amp;zoom=1&amp;tbnid=nigPE5jIbQxl_M:&amp;tbnh=115&amp;tbnw=103&amp;ei=ef9TTs-LGMyisQLJ-JSlBw&amp;prev=/search?q=antibody&amp;hl=en&amp;gbv=2&amp;tbm=isch&amp;itbs=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subiology.info/node/39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6EBAA-3D45-A342-B5DE-694713F203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>
                <a:ea typeface="+mj-ea"/>
                <a:cs typeface="+mj-cs"/>
              </a:rPr>
              <a:t>Immunology</a:t>
            </a:r>
            <a:br>
              <a:rPr lang="en-US" sz="2400" b="1" dirty="0">
                <a:ea typeface="+mj-ea"/>
                <a:cs typeface="+mj-cs"/>
              </a:rPr>
            </a:br>
            <a:r>
              <a:rPr lang="en-US" sz="2400" b="1" dirty="0">
                <a:ea typeface="+mj-ea"/>
                <a:cs typeface="+mj-cs"/>
              </a:rPr>
              <a:t>Biol 465</a:t>
            </a:r>
            <a:br>
              <a:rPr lang="en-US" sz="2400" b="1" dirty="0">
                <a:ea typeface="+mj-ea"/>
                <a:cs typeface="+mj-cs"/>
              </a:rPr>
            </a:br>
            <a:r>
              <a:rPr lang="en-US" sz="2400" b="1" dirty="0">
                <a:ea typeface="+mj-ea"/>
                <a:cs typeface="+mj-cs"/>
              </a:rPr>
              <a:t>Minot State University</a:t>
            </a:r>
            <a:br>
              <a:rPr lang="en-US" sz="2400" b="1" dirty="0">
                <a:ea typeface="+mj-ea"/>
                <a:cs typeface="+mj-cs"/>
              </a:rPr>
            </a:br>
            <a:r>
              <a:rPr lang="en-US" sz="2400" b="1" dirty="0">
                <a:ea typeface="+mj-ea"/>
                <a:cs typeface="+mj-cs"/>
              </a:rPr>
              <a:t>Spring 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FDEF6C-88C9-724B-96B0-7A2C77C0D5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>
                <a:ea typeface="+mn-ea"/>
                <a:cs typeface="+mn-cs"/>
              </a:rPr>
              <a:t>MWF 9-9:50 am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>
                <a:ea typeface="+mn-ea"/>
                <a:cs typeface="+mn-cs"/>
              </a:rPr>
              <a:t>Lab Tuesdays 9am-noon</a:t>
            </a:r>
          </a:p>
        </p:txBody>
      </p:sp>
      <p:pic>
        <p:nvPicPr>
          <p:cNvPr id="14339" name="Picture 2" descr="BiologyColorlogo">
            <a:extLst>
              <a:ext uri="{FF2B5EF4-FFF2-40B4-BE49-F238E27FC236}">
                <a16:creationId xmlns:a16="http://schemas.microsoft.com/office/drawing/2014/main" id="{3A99EF74-9698-1B4D-A37A-68CB2DA591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3886200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2" descr="http://t2.gstatic.com/images?q=tbn:ANd9GcQ04uF7Fv53E7ra-DouSIVT60a6sQ7Nr5Uftmk25Pv-rFYVUv8czOB8TNk">
            <a:hlinkClick r:id="rId3"/>
            <a:extLst>
              <a:ext uri="{FF2B5EF4-FFF2-40B4-BE49-F238E27FC236}">
                <a16:creationId xmlns:a16="http://schemas.microsoft.com/office/drawing/2014/main" id="{82B8F771-118D-C241-A879-1AC6FDBB5E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077913"/>
            <a:ext cx="1219200" cy="136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2" descr="http://t2.gstatic.com/images?q=tbn:ANd9GcQ04uF7Fv53E7ra-DouSIVT60a6sQ7Nr5Uftmk25Pv-rFYVUv8czOB8TNk">
            <a:hlinkClick r:id="rId3"/>
            <a:extLst>
              <a:ext uri="{FF2B5EF4-FFF2-40B4-BE49-F238E27FC236}">
                <a16:creationId xmlns:a16="http://schemas.microsoft.com/office/drawing/2014/main" id="{D1CFDD79-9ED5-C046-865B-086CC48F38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657600"/>
            <a:ext cx="1219200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33B32DA8-06C9-9040-89F7-805239161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90E95606-0917-0547-AD61-4B1BE87DC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Adaptive immunity follows innate immunity and involves lymphocytes.  Innate responses trigger adaptive responses which may take 2 or more weeks to peak.</a:t>
            </a:r>
          </a:p>
          <a:p>
            <a:pPr>
              <a:lnSpc>
                <a:spcPct val="90000"/>
              </a:lnSpc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Example?  Macrophages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 dirty="0">
                <a:ea typeface="ＭＳ Ｐゴシック" panose="020B0600070205080204" pitchFamily="34" charset="-128"/>
              </a:rPr>
              <a:t>show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 dirty="0">
                <a:ea typeface="ＭＳ Ｐゴシック" panose="020B0600070205080204" pitchFamily="34" charset="-128"/>
              </a:rPr>
              <a:t> bits of a pathogen to lymphocytes which respond with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 dirty="0">
                <a:ea typeface="ＭＳ Ｐゴシック" panose="020B0600070205080204" pitchFamily="34" charset="-128"/>
              </a:rPr>
              <a:t>YIKES… lets get serious about killing this invader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8596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figure 1-03">
            <a:extLst>
              <a:ext uri="{FF2B5EF4-FFF2-40B4-BE49-F238E27FC236}">
                <a16:creationId xmlns:a16="http://schemas.microsoft.com/office/drawing/2014/main" id="{66D260FD-505E-1F40-8FB0-A3FDFBC224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0338"/>
            <a:ext cx="5813425" cy="624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DFD0894-1757-184D-BC79-D65427E2BACC}"/>
              </a:ext>
            </a:extLst>
          </p:cNvPr>
          <p:cNvCxnSpPr/>
          <p:nvPr/>
        </p:nvCxnSpPr>
        <p:spPr>
          <a:xfrm rot="10800000">
            <a:off x="3505200" y="5486400"/>
            <a:ext cx="685800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790C3328-5F9F-0148-B945-BC35A8784979}"/>
              </a:ext>
            </a:extLst>
          </p:cNvPr>
          <p:cNvSpPr/>
          <p:nvPr/>
        </p:nvSpPr>
        <p:spPr>
          <a:xfrm>
            <a:off x="533400" y="1219200"/>
            <a:ext cx="3048000" cy="5486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628" name="TextBox 7">
            <a:extLst>
              <a:ext uri="{FF2B5EF4-FFF2-40B4-BE49-F238E27FC236}">
                <a16:creationId xmlns:a16="http://schemas.microsoft.com/office/drawing/2014/main" id="{53E3B712-90F2-4741-81EB-398027FB5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334000"/>
            <a:ext cx="304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>
                <a:latin typeface="Calibri" panose="020F0502020204030204" pitchFamily="34" charset="0"/>
              </a:rPr>
              <a:t>Cells directly involved in adaptive immunity</a:t>
            </a:r>
          </a:p>
        </p:txBody>
      </p:sp>
    </p:spTree>
    <p:extLst>
      <p:ext uri="{BB962C8B-B14F-4D97-AF65-F5344CB8AC3E}">
        <p14:creationId xmlns:p14="http://schemas.microsoft.com/office/powerpoint/2010/main" val="233945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25D34DD0-DB1F-5E4F-B8FD-91591BB38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E713E6D9-79C9-2241-A3FF-A3C548ABC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000">
                <a:ea typeface="ＭＳ Ｐゴシック" panose="020B0600070205080204" pitchFamily="34" charset="-128"/>
              </a:rPr>
              <a:t>Eventually activities of lymphocytes rid the body completely of the pathogen.</a:t>
            </a:r>
          </a:p>
          <a:p>
            <a:pPr>
              <a:lnSpc>
                <a:spcPct val="80000"/>
              </a:lnSpc>
            </a:pPr>
            <a:endParaRPr lang="en-US" altLang="en-US" sz="300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</a:pPr>
            <a:r>
              <a:rPr lang="en-US" altLang="en-US" sz="3000">
                <a:ea typeface="ＭＳ Ｐゴシック" panose="020B0600070205080204" pitchFamily="34" charset="-128"/>
              </a:rPr>
              <a:t>Even better…the host is now </a:t>
            </a:r>
            <a:r>
              <a:rPr lang="en-US" altLang="en-US" sz="3000" b="1" i="1">
                <a:ea typeface="ＭＳ Ｐゴシック" panose="020B0600070205080204" pitchFamily="34" charset="-128"/>
              </a:rPr>
              <a:t>primed</a:t>
            </a:r>
            <a:r>
              <a:rPr lang="en-US" altLang="en-US" sz="3000">
                <a:ea typeface="ＭＳ Ｐゴシック" panose="020B0600070205080204" pitchFamily="34" charset="-128"/>
              </a:rPr>
              <a:t> to act quickly and powerfully if the pathogen is encountered again.</a:t>
            </a:r>
          </a:p>
          <a:p>
            <a:pPr>
              <a:lnSpc>
                <a:spcPct val="80000"/>
              </a:lnSpc>
            </a:pPr>
            <a:endParaRPr lang="en-US" altLang="en-US" sz="300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</a:pPr>
            <a:r>
              <a:rPr lang="en-US" altLang="en-US" sz="3000">
                <a:ea typeface="ＭＳ Ｐゴシック" panose="020B0600070205080204" pitchFamily="34" charset="-128"/>
              </a:rPr>
              <a:t>Even, even better…the host</a:t>
            </a:r>
            <a:r>
              <a:rPr lang="ja-JP" altLang="en-US" sz="3000">
                <a:ea typeface="ＭＳ Ｐゴシック" panose="020B0600070205080204" pitchFamily="34" charset="-128"/>
              </a:rPr>
              <a:t>’</a:t>
            </a:r>
            <a:r>
              <a:rPr lang="en-US" altLang="ja-JP" sz="3000">
                <a:ea typeface="ＭＳ Ｐゴシック" panose="020B0600070205080204" pitchFamily="34" charset="-128"/>
              </a:rPr>
              <a:t>s immune system will remember this pathogen for a long time—maybe for the life of the host.  </a:t>
            </a:r>
            <a:r>
              <a:rPr lang="en-US" altLang="ja-JP" sz="3000">
                <a:solidFill>
                  <a:srgbClr val="FF0000"/>
                </a:solidFill>
                <a:ea typeface="ＭＳ Ｐゴシック" panose="020B0600070205080204" pitchFamily="34" charset="-128"/>
              </a:rPr>
              <a:t>Immunological memory.</a:t>
            </a:r>
            <a:endParaRPr lang="en-US" altLang="en-US" sz="300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6277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4690EABE-0C64-7049-A17C-A540A4823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This is the basis of most  immunizations!</a:t>
            </a:r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69B743A1-F70F-E04D-9E5E-D6E99B52E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5181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Exposure to an antigen from a pathogen—usually rendered harmless, but biologically intact/active. (e.g. a killed virus, or specific viral protein)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Initiation of immune response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Innate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Adaptive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Development of </a:t>
            </a:r>
            <a:r>
              <a:rPr lang="en-US" altLang="en-US" i="1">
                <a:solidFill>
                  <a:srgbClr val="FF0000"/>
                </a:solidFill>
                <a:ea typeface="ＭＳ Ｐゴシック" panose="020B0600070205080204" pitchFamily="34" charset="-128"/>
              </a:rPr>
              <a:t>immunological memory </a:t>
            </a:r>
            <a:r>
              <a:rPr lang="en-US" altLang="en-US">
                <a:ea typeface="ＭＳ Ｐゴシック" panose="020B0600070205080204" pitchFamily="34" charset="-128"/>
              </a:rPr>
              <a:t>so that the pathogen will not establish a harmful infection when encountered</a:t>
            </a:r>
          </a:p>
        </p:txBody>
      </p:sp>
    </p:spTree>
    <p:extLst>
      <p:ext uri="{BB962C8B-B14F-4D97-AF65-F5344CB8AC3E}">
        <p14:creationId xmlns:p14="http://schemas.microsoft.com/office/powerpoint/2010/main" val="625411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E57A5329-99EA-EC43-9754-F789BBBE1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5457B94B-BE89-6B4F-B8F9-600DEC4E6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Once immunological memory is established, reinfection with the same pathogen induces a rapid, adaptive response (without need for innate immune response).  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The immune system is said to be </a:t>
            </a:r>
            <a:r>
              <a:rPr lang="en-US" altLang="en-US" i="1">
                <a:solidFill>
                  <a:srgbClr val="FF0000"/>
                </a:solidFill>
                <a:ea typeface="ＭＳ Ｐゴシック" panose="020B0600070205080204" pitchFamily="34" charset="-128"/>
              </a:rPr>
              <a:t>primed</a:t>
            </a:r>
            <a:r>
              <a:rPr lang="en-US" altLang="en-US">
                <a:ea typeface="ＭＳ Ｐゴシック" panose="020B0600070205080204" pitchFamily="34" charset="-128"/>
              </a:rPr>
              <a:t> for recognition of that pathogen.</a:t>
            </a:r>
          </a:p>
        </p:txBody>
      </p:sp>
    </p:spTree>
    <p:extLst>
      <p:ext uri="{BB962C8B-B14F-4D97-AF65-F5344CB8AC3E}">
        <p14:creationId xmlns:p14="http://schemas.microsoft.com/office/powerpoint/2010/main" val="798924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figure 1-24">
            <a:extLst>
              <a:ext uri="{FF2B5EF4-FFF2-40B4-BE49-F238E27FC236}">
                <a16:creationId xmlns:a16="http://schemas.microsoft.com/office/drawing/2014/main" id="{A82D4BE3-3DC7-BF4A-9E9F-81ADA27E6E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20700"/>
            <a:ext cx="8683625" cy="582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6" name="TextBox 1">
            <a:extLst>
              <a:ext uri="{FF2B5EF4-FFF2-40B4-BE49-F238E27FC236}">
                <a16:creationId xmlns:a16="http://schemas.microsoft.com/office/drawing/2014/main" id="{AA11FB28-643C-8C46-BB52-7FEDB8E70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57200"/>
            <a:ext cx="190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Figure 1-23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A95271-151F-3745-BA87-3A965AA8C3A3}"/>
              </a:ext>
            </a:extLst>
          </p:cNvPr>
          <p:cNvSpPr txBox="1"/>
          <p:nvPr/>
        </p:nvSpPr>
        <p:spPr>
          <a:xfrm>
            <a:off x="152400" y="2362200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Antibodies are produced by B-lymphocytes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FBBC7BE-6BB1-3B4B-A67E-F11DC406E3D0}"/>
              </a:ext>
            </a:extLst>
          </p:cNvPr>
          <p:cNvCxnSpPr/>
          <p:nvPr/>
        </p:nvCxnSpPr>
        <p:spPr>
          <a:xfrm flipV="1">
            <a:off x="685800" y="1752600"/>
            <a:ext cx="381000" cy="5334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312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0FE288C1-6D0B-B947-85AE-F598085DF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FDCA09F4-BBC2-1E48-B57E-FA70BC061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Before we move on</a:t>
            </a:r>
            <a:r>
              <a:rPr lang="is-IS" altLang="en-US">
                <a:ea typeface="ＭＳ Ｐゴシック" panose="020B0600070205080204" pitchFamily="34" charset="-128"/>
              </a:rPr>
              <a:t>…let’s define just what it is that allows cells of the immune system to recognize someting as “not self”.  </a:t>
            </a:r>
          </a:p>
          <a:p>
            <a:r>
              <a:rPr lang="is-IS" altLang="en-US">
                <a:ea typeface="ＭＳ Ｐゴシック" panose="020B0600070205080204" pitchFamily="34" charset="-128"/>
              </a:rPr>
              <a:t>Some molecule or structure of the pathogen is physically bound by a receptor on one or more cells of the immune system.</a:t>
            </a:r>
          </a:p>
          <a:p>
            <a:r>
              <a:rPr lang="is-IS" altLang="en-US">
                <a:ea typeface="ＭＳ Ｐゴシック" panose="020B0600070205080204" pitchFamily="34" charset="-128"/>
              </a:rPr>
              <a:t>The pathogen part is known as the </a:t>
            </a:r>
            <a:r>
              <a:rPr lang="is-IS" altLang="en-US" b="1" i="1">
                <a:ea typeface="ＭＳ Ｐゴシック" panose="020B0600070205080204" pitchFamily="34" charset="-128"/>
              </a:rPr>
              <a:t>antigen</a:t>
            </a:r>
            <a:endParaRPr lang="en-US" altLang="en-US" b="1" i="1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358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 descr="figure 1-10">
            <a:extLst>
              <a:ext uri="{FF2B5EF4-FFF2-40B4-BE49-F238E27FC236}">
                <a16:creationId xmlns:a16="http://schemas.microsoft.com/office/drawing/2014/main" id="{904A3792-DF4A-D641-B2D3-51D545882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17500"/>
            <a:ext cx="5789613" cy="624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738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D0543B9A-534C-F941-8122-26A5A3A8D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1BFC9C22-906F-4E4A-BDCF-5ADFEFB8C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Adaptive immunity requires that B- and T- lymphocytes have </a:t>
            </a:r>
            <a:r>
              <a:rPr lang="en-US" altLang="en-US" u="sng">
                <a:ea typeface="ＭＳ Ｐゴシック" panose="020B0600070205080204" pitchFamily="34" charset="-128"/>
              </a:rPr>
              <a:t>very specialized </a:t>
            </a:r>
            <a:r>
              <a:rPr lang="en-US" altLang="en-US" b="1" i="1">
                <a:ea typeface="ＭＳ Ｐゴシック" panose="020B0600070205080204" pitchFamily="34" charset="-128"/>
              </a:rPr>
              <a:t>receptors </a:t>
            </a:r>
            <a:r>
              <a:rPr lang="en-US" altLang="en-US">
                <a:ea typeface="ＭＳ Ｐゴシック" panose="020B0600070205080204" pitchFamily="34" charset="-128"/>
              </a:rPr>
              <a:t>for recognizing pathogens/antigens.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These are called </a:t>
            </a:r>
            <a:r>
              <a:rPr lang="en-US" altLang="en-US" b="1" i="1">
                <a:ea typeface="ＭＳ Ｐゴシック" panose="020B0600070205080204" pitchFamily="34" charset="-128"/>
              </a:rPr>
              <a:t>antigen receptors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Each antigen receptor can bind to one specific antigen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 specific part of the antigen that is bound by the antigen receptor is called the </a:t>
            </a:r>
            <a:r>
              <a:rPr lang="en-US" altLang="en-US" b="1" i="1">
                <a:ea typeface="ＭＳ Ｐゴシック" panose="020B0600070205080204" pitchFamily="34" charset="-128"/>
              </a:rPr>
              <a:t>epitope</a:t>
            </a:r>
            <a:r>
              <a:rPr lang="en-US" altLang="en-US">
                <a:ea typeface="ＭＳ Ｐゴシック" panose="020B0600070205080204" pitchFamily="34" charset="-128"/>
              </a:rPr>
              <a:t> of the antigen.</a:t>
            </a:r>
          </a:p>
        </p:txBody>
      </p:sp>
    </p:spTree>
    <p:extLst>
      <p:ext uri="{BB962C8B-B14F-4D97-AF65-F5344CB8AC3E}">
        <p14:creationId xmlns:p14="http://schemas.microsoft.com/office/powerpoint/2010/main" val="11940964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F967DAE0-8D1D-3B45-9BEF-524A18F01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Different antibodies recognizing 2 epitopes of the same antigen</a:t>
            </a:r>
          </a:p>
        </p:txBody>
      </p:sp>
      <p:pic>
        <p:nvPicPr>
          <p:cNvPr id="4" name="Picture 2" descr="figure 1-15">
            <a:extLst>
              <a:ext uri="{FF2B5EF4-FFF2-40B4-BE49-F238E27FC236}">
                <a16:creationId xmlns:a16="http://schemas.microsoft.com/office/drawing/2014/main" id="{864E4B79-6F15-1F48-954C-C5C289B785F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1909" r="-111909"/>
          <a:stretch>
            <a:fillRect/>
          </a:stretch>
        </p:blipFill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  <p:sp>
        <p:nvSpPr>
          <p:cNvPr id="37891" name="TextBox 4">
            <a:extLst>
              <a:ext uri="{FF2B5EF4-FFF2-40B4-BE49-F238E27FC236}">
                <a16:creationId xmlns:a16="http://schemas.microsoft.com/office/drawing/2014/main" id="{95D7954E-D015-5B44-92FD-1C556C8B4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191000"/>
            <a:ext cx="2667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B-cells recognize antigens through antibodies that are anchored in their cell membranes.  Later, those same antibodies are released and circulate in the blood.</a:t>
            </a:r>
          </a:p>
        </p:txBody>
      </p:sp>
    </p:spTree>
    <p:extLst>
      <p:ext uri="{BB962C8B-B14F-4D97-AF65-F5344CB8AC3E}">
        <p14:creationId xmlns:p14="http://schemas.microsoft.com/office/powerpoint/2010/main" val="2455247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5459F-4FD6-4E46-9E57-DC94E2DE3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  <a:cs typeface="+mj-cs"/>
              </a:rPr>
              <a:t>Lecture 2</a:t>
            </a:r>
            <a:br>
              <a:rPr lang="en-US" dirty="0">
                <a:ea typeface="+mj-ea"/>
                <a:cs typeface="+mj-cs"/>
              </a:rPr>
            </a:br>
            <a:r>
              <a:rPr lang="en-US" dirty="0">
                <a:ea typeface="+mj-ea"/>
                <a:cs typeface="+mj-cs"/>
              </a:rPr>
              <a:t>January 17, 2020</a:t>
            </a:r>
          </a:p>
        </p:txBody>
      </p:sp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E22F266F-DBB9-6F41-B238-072EB47B0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Course organization and information: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Website--</a:t>
            </a:r>
            <a:r>
              <a:rPr lang="en-US" altLang="en-US" dirty="0">
                <a:ea typeface="ＭＳ Ｐゴシック" panose="020B0600070205080204" pitchFamily="34" charset="-128"/>
                <a:hlinkClick r:id="rId2"/>
              </a:rPr>
              <a:t>http://msubiology.info/node/39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Any trouble accessing and using?---Let’s explore </a:t>
            </a:r>
            <a:r>
              <a:rPr lang="en-US" altLang="en-US">
                <a:ea typeface="ＭＳ Ｐゴシック" panose="020B0600070205080204" pitchFamily="34" charset="-128"/>
              </a:rPr>
              <a:t>some resources. 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Please turn in your assignment?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40BDAB6F-F013-5C4C-A676-80DC1F53A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How B-cells and T-cells see antigens.</a:t>
            </a:r>
          </a:p>
        </p:txBody>
      </p:sp>
      <p:pic>
        <p:nvPicPr>
          <p:cNvPr id="4" name="Picture 2" descr="figure 1-16">
            <a:extLst>
              <a:ext uri="{FF2B5EF4-FFF2-40B4-BE49-F238E27FC236}">
                <a16:creationId xmlns:a16="http://schemas.microsoft.com/office/drawing/2014/main" id="{0CD0A8DF-1331-7445-A8BA-1570DF2B920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688" b="-26688"/>
          <a:stretch>
            <a:fillRect/>
          </a:stretch>
        </p:blipFill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24827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>
            <a:extLst>
              <a:ext uri="{FF2B5EF4-FFF2-40B4-BE49-F238E27FC236}">
                <a16:creationId xmlns:a16="http://schemas.microsoft.com/office/drawing/2014/main" id="{3688E45D-C2F0-2344-A56F-F374F8805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3250" name="Content Placeholder 2">
            <a:extLst>
              <a:ext uri="{FF2B5EF4-FFF2-40B4-BE49-F238E27FC236}">
                <a16:creationId xmlns:a16="http://schemas.microsoft.com/office/drawing/2014/main" id="{EC7E3896-F87F-784B-99A4-F85DA3705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One major difference: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B-cells (with anchored antibody receptors) 	can bind to soluble/free, intact antigen.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T-cells can bind to a tiny component of a 	larger antigen AND the antigen must be 	presented to it by another cell. </a:t>
            </a:r>
          </a:p>
        </p:txBody>
      </p:sp>
    </p:spTree>
    <p:extLst>
      <p:ext uri="{BB962C8B-B14F-4D97-AF65-F5344CB8AC3E}">
        <p14:creationId xmlns:p14="http://schemas.microsoft.com/office/powerpoint/2010/main" val="33587665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7CA8A7B2-4803-9640-BF70-5AE152BF1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id="{95B850D6-100B-2044-86D6-DBE5C8567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52596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Each B- and T- cell has a slightly different antigen receptor that allows it to “see” a different antigen. (or different </a:t>
            </a:r>
            <a:r>
              <a:rPr lang="en-US" altLang="en-US" b="1" i="1">
                <a:ea typeface="ＭＳ Ｐゴシック" panose="020B0600070205080204" pitchFamily="34" charset="-128"/>
              </a:rPr>
              <a:t>epitope</a:t>
            </a:r>
            <a:r>
              <a:rPr lang="en-US" altLang="en-US">
                <a:ea typeface="ＭＳ Ｐゴシック" panose="020B0600070205080204" pitchFamily="34" charset="-128"/>
              </a:rPr>
              <a:t> of the same antigen)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This explains the incredible specificity of the adaptive response.</a:t>
            </a:r>
          </a:p>
        </p:txBody>
      </p:sp>
    </p:spTree>
    <p:extLst>
      <p:ext uri="{BB962C8B-B14F-4D97-AF65-F5344CB8AC3E}">
        <p14:creationId xmlns:p14="http://schemas.microsoft.com/office/powerpoint/2010/main" val="27312883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7">
            <a:extLst>
              <a:ext uri="{FF2B5EF4-FFF2-40B4-BE49-F238E27FC236}">
                <a16:creationId xmlns:a16="http://schemas.microsoft.com/office/drawing/2014/main" id="{77051D65-6DA9-CB45-BC74-EC250B1F9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0962" name="Content Placeholder 8">
            <a:extLst>
              <a:ext uri="{FF2B5EF4-FFF2-40B4-BE49-F238E27FC236}">
                <a16:creationId xmlns:a16="http://schemas.microsoft.com/office/drawing/2014/main" id="{1E165736-1486-D145-A680-0A571F211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Since both B and T cells can play a role in the adaptive immune response,  we distinguish their unique types of activities.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b="1" i="1" dirty="0">
                <a:ea typeface="ＭＳ Ｐゴシック" panose="020B0600070205080204" pitchFamily="34" charset="-128"/>
              </a:rPr>
              <a:t>B-cells</a:t>
            </a:r>
            <a:r>
              <a:rPr lang="en-US" altLang="en-US" dirty="0">
                <a:ea typeface="ＭＳ Ｐゴシック" panose="020B0600070205080204" pitchFamily="34" charset="-128"/>
              </a:rPr>
              <a:t>—produce antibodies that circulate in the plasma/liquid part of the blood.  Blood was once called humor.  B-cells provide </a:t>
            </a:r>
            <a:r>
              <a:rPr lang="en-US" altLang="en-US" b="1" i="1" dirty="0">
                <a:ea typeface="ＭＳ Ｐゴシック" panose="020B0600070205080204" pitchFamily="34" charset="-128"/>
              </a:rPr>
              <a:t>humoral immunity</a:t>
            </a:r>
          </a:p>
        </p:txBody>
      </p:sp>
    </p:spTree>
    <p:extLst>
      <p:ext uri="{BB962C8B-B14F-4D97-AF65-F5344CB8AC3E}">
        <p14:creationId xmlns:p14="http://schemas.microsoft.com/office/powerpoint/2010/main" val="4492873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47D6A299-8411-9148-84EC-135B31654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D0124B1D-7E91-E34F-B6E9-E26B96F75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T-cells—act directly or indirectly to kill pathogen-infected host cells. 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Called </a:t>
            </a:r>
            <a:r>
              <a:rPr lang="en-US" altLang="en-US" b="1" i="1">
                <a:ea typeface="ＭＳ Ｐゴシック" panose="020B0600070205080204" pitchFamily="34" charset="-128"/>
              </a:rPr>
              <a:t>cell-mediated immunity</a:t>
            </a:r>
          </a:p>
          <a:p>
            <a:pPr lvl="1">
              <a:buFont typeface="Arial" panose="020B0604020202020204" pitchFamily="34" charset="0"/>
              <a:buNone/>
            </a:pPr>
            <a:endParaRPr lang="en-US" altLang="en-US" b="1" i="1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15658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3DABE1D6-DBBD-C44F-A56F-3C4B6FDA0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3010" name="Content Placeholder 2">
            <a:extLst>
              <a:ext uri="{FF2B5EF4-FFF2-40B4-BE49-F238E27FC236}">
                <a16:creationId xmlns:a16="http://schemas.microsoft.com/office/drawing/2014/main" id="{67AB60EA-87D8-1F40-910F-482A71DEB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Normal immune responses are a delicate balance of recognizing a pathogen and responding appropriately and at the same time, ignoring tissues, cells, molecules that belong to the host.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Called </a:t>
            </a:r>
            <a:r>
              <a:rPr lang="en-US" altLang="en-US" b="1" i="1">
                <a:ea typeface="ＭＳ Ｐゴシック" panose="020B0600070205080204" pitchFamily="34" charset="-128"/>
              </a:rPr>
              <a:t>self tolerance</a:t>
            </a:r>
          </a:p>
        </p:txBody>
      </p:sp>
    </p:spTree>
    <p:extLst>
      <p:ext uri="{BB962C8B-B14F-4D97-AF65-F5344CB8AC3E}">
        <p14:creationId xmlns:p14="http://schemas.microsoft.com/office/powerpoint/2010/main" val="33819170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8A1A1EC9-148C-974E-AC0C-69876B1B9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4034" name="Content Placeholder 2">
            <a:extLst>
              <a:ext uri="{FF2B5EF4-FFF2-40B4-BE49-F238E27FC236}">
                <a16:creationId xmlns:a16="http://schemas.microsoft.com/office/drawing/2014/main" id="{F888931C-1371-4D40-8507-BB79C55A4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Inappropriate immune responses come in 2 basic forms.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1.  Autoimmunity---failure to establish self tolerance.  An individual mounts an immune response against body tissue.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Lupus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Multiple Sclerosis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Rheumatoid athritis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Graves disease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Diabetes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99957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ECB99604-CF8C-3941-9EDE-68AEB1BA9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78ADB-CC22-754D-A650-2C9DBBA44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/>
              <a:t>2.  Immune failure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/>
              <a:t>Immunodeficiency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/>
              <a:t>Immunosuppression</a:t>
            </a:r>
          </a:p>
          <a:p>
            <a:pPr lvl="1">
              <a:buFont typeface="Arial" charset="0"/>
              <a:buChar char="–"/>
              <a:defRPr/>
            </a:pPr>
            <a:endParaRPr lang="en-US" dirty="0"/>
          </a:p>
          <a:p>
            <a:pPr marL="457200" lvl="1" indent="0">
              <a:buFont typeface="Arial" charset="0"/>
              <a:buNone/>
              <a:defRPr/>
            </a:pPr>
            <a:r>
              <a:rPr lang="en-US" dirty="0"/>
              <a:t>Normal in babies and elderly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dirty="0"/>
              <a:t>Can be caused by the pathogen itself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dirty="0"/>
              <a:t>Can be caused by medication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dirty="0"/>
              <a:t>Can be inherited genetic defect</a:t>
            </a:r>
          </a:p>
        </p:txBody>
      </p:sp>
    </p:spTree>
    <p:extLst>
      <p:ext uri="{BB962C8B-B14F-4D97-AF65-F5344CB8AC3E}">
        <p14:creationId xmlns:p14="http://schemas.microsoft.com/office/powerpoint/2010/main" val="17129211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C61C0ADD-D91F-9742-AEC0-16D0DDC14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6082" name="Content Placeholder 2">
            <a:extLst>
              <a:ext uri="{FF2B5EF4-FFF2-40B4-BE49-F238E27FC236}">
                <a16:creationId xmlns:a16="http://schemas.microsoft.com/office/drawing/2014/main" id="{641B3C34-DDB7-2C4C-865E-E0FD3C63D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Extreme example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Severe Combined Immune Deficiency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SCID</a:t>
            </a:r>
          </a:p>
          <a:p>
            <a:pPr lvl="1"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Individual makes no B or T cells.  No adaptive immune response at all. Very serious.</a:t>
            </a:r>
          </a:p>
          <a:p>
            <a:pPr lvl="1"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“Bubble Boy” disease.</a:t>
            </a:r>
          </a:p>
        </p:txBody>
      </p:sp>
    </p:spTree>
    <p:extLst>
      <p:ext uri="{BB962C8B-B14F-4D97-AF65-F5344CB8AC3E}">
        <p14:creationId xmlns:p14="http://schemas.microsoft.com/office/powerpoint/2010/main" val="18700436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A75CB023-D8F9-2045-AD3B-C79F6FA72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7106" name="Content Placeholder 2">
            <a:extLst>
              <a:ext uri="{FF2B5EF4-FFF2-40B4-BE49-F238E27FC236}">
                <a16:creationId xmlns:a16="http://schemas.microsoft.com/office/drawing/2014/main" id="{81F55483-5036-5A48-9CAB-072618672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Final thought in our introduction.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 study of immunology has allowed development of amazingly specific technologies based on the specificity of antigen and antigen receptors.</a:t>
            </a:r>
          </a:p>
        </p:txBody>
      </p:sp>
    </p:spTree>
    <p:extLst>
      <p:ext uri="{BB962C8B-B14F-4D97-AF65-F5344CB8AC3E}">
        <p14:creationId xmlns:p14="http://schemas.microsoft.com/office/powerpoint/2010/main" val="3375656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55314342-8A08-3B42-BAA9-89B15F4AD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Where were we?</a:t>
            </a:r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6123B4A3-AF13-4940-ACB7-6DD9AEC02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What is immunology?</a:t>
            </a: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What are some cells mentioned in the first lecture, that have an immune response role? Draw them  like your text.</a:t>
            </a: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What types of pathogens must the immune system deal with? Name a couple, and the diseases caused by them.</a:t>
            </a: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What are the 2 primary types of immune responses?  Which occurs earliest when we take in a pathogen?</a:t>
            </a: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What do we mean by self and non-self, in immunology?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37436088-A9D3-C04F-9743-BE8F8C38E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</a:t>
            </a:r>
          </a:p>
        </p:txBody>
      </p:sp>
      <p:sp>
        <p:nvSpPr>
          <p:cNvPr id="48130" name="Content Placeholder 2">
            <a:extLst>
              <a:ext uri="{FF2B5EF4-FFF2-40B4-BE49-F238E27FC236}">
                <a16:creationId xmlns:a16="http://schemas.microsoft.com/office/drawing/2014/main" id="{60223509-B878-3644-BE66-32E138CC6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Antibodies can be used in medical diagnostics, treatment, and monitoring…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If you purify antibodies that detect  a pathogen or molecule of interest say…the HIV virus or its proteins, you can use those antibodies to detect HIV in a person’s blood.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 antibody can be altered in a way to make it visible.  (like adding a fluorescent molecule)</a:t>
            </a:r>
          </a:p>
        </p:txBody>
      </p:sp>
    </p:spTree>
    <p:extLst>
      <p:ext uri="{BB962C8B-B14F-4D97-AF65-F5344CB8AC3E}">
        <p14:creationId xmlns:p14="http://schemas.microsoft.com/office/powerpoint/2010/main" val="3379395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57989C10-00CB-614A-A308-4BCDFF2BA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Immunofluorescence</a:t>
            </a:r>
          </a:p>
        </p:txBody>
      </p:sp>
      <p:pic>
        <p:nvPicPr>
          <p:cNvPr id="49154" name="Content Placeholder 3">
            <a:extLst>
              <a:ext uri="{FF2B5EF4-FFF2-40B4-BE49-F238E27FC236}">
                <a16:creationId xmlns:a16="http://schemas.microsoft.com/office/drawing/2014/main" id="{3BFF3F72-5EE9-BE4A-A6A3-D114D3ACEB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1" b="908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107036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>
            <a:extLst>
              <a:ext uri="{FF2B5EF4-FFF2-40B4-BE49-F238E27FC236}">
                <a16:creationId xmlns:a16="http://schemas.microsoft.com/office/drawing/2014/main" id="{E6F86A3B-41B5-F443-9EA5-4E6087BF5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>
                <a:ea typeface="ＭＳ Ｐゴシック" panose="020B0600070205080204" pitchFamily="34" charset="-128"/>
              </a:rPr>
              <a:t>Immuno</a:t>
            </a:r>
            <a:r>
              <a:rPr lang="en-US" altLang="en-US">
                <a:ea typeface="ＭＳ Ｐゴシック" panose="020B0600070205080204" pitchFamily="34" charset="-128"/>
              </a:rPr>
              <a:t>histochemistry</a:t>
            </a:r>
          </a:p>
        </p:txBody>
      </p:sp>
      <p:sp>
        <p:nvSpPr>
          <p:cNvPr id="50178" name="Content Placeholder 2">
            <a:extLst>
              <a:ext uri="{FF2B5EF4-FFF2-40B4-BE49-F238E27FC236}">
                <a16:creationId xmlns:a16="http://schemas.microsoft.com/office/drawing/2014/main" id="{87808D0A-8B18-8148-8909-BC718C9C3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50179" name="Picture 2" descr="http://www.immunoportal.com/modules/Immunohistochemistry/images/Immunohistochemistry3.jpg">
            <a:extLst>
              <a:ext uri="{FF2B5EF4-FFF2-40B4-BE49-F238E27FC236}">
                <a16:creationId xmlns:a16="http://schemas.microsoft.com/office/drawing/2014/main" id="{F3C384CC-2B02-0041-892C-F3E69E872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5562600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72917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>
            <a:extLst>
              <a:ext uri="{FF2B5EF4-FFF2-40B4-BE49-F238E27FC236}">
                <a16:creationId xmlns:a16="http://schemas.microsoft.com/office/drawing/2014/main" id="{4A1C7F28-F716-7B49-B89B-0AC5FF31E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1202" name="Content Placeholder 2">
            <a:extLst>
              <a:ext uri="{FF2B5EF4-FFF2-40B4-BE49-F238E27FC236}">
                <a16:creationId xmlns:a16="http://schemas.microsoft.com/office/drawing/2014/main" id="{15AF46B1-E9A3-C842-A32A-DFD731AD8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Antibodies can even block normal interactions of cell </a:t>
            </a:r>
            <a:r>
              <a:rPr lang="en-US" altLang="en-US" u="sng">
                <a:ea typeface="ＭＳ Ｐゴシック" panose="020B0600070205080204" pitchFamily="34" charset="-128"/>
              </a:rPr>
              <a:t>receptors</a:t>
            </a:r>
            <a:r>
              <a:rPr lang="en-US" altLang="en-US">
                <a:ea typeface="ＭＳ Ｐゴシック" panose="020B0600070205080204" pitchFamily="34" charset="-128"/>
              </a:rPr>
              <a:t> and their </a:t>
            </a:r>
            <a:r>
              <a:rPr lang="en-US" altLang="en-US" u="sng">
                <a:ea typeface="ＭＳ Ｐゴシック" panose="020B0600070205080204" pitchFamily="34" charset="-128"/>
              </a:rPr>
              <a:t>ligands</a:t>
            </a:r>
            <a:r>
              <a:rPr lang="en-US" altLang="en-US">
                <a:ea typeface="ＭＳ Ｐゴシック" panose="020B0600070205080204" pitchFamily="34" charset="-128"/>
              </a:rPr>
              <a:t> (things that bind receptors).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Some disease treatments include antibodies to block receptors.  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Breast cells can be blocked from binding estrogen which can make them divide abnormally---breast cancer. Basis of a drug called </a:t>
            </a:r>
            <a:r>
              <a:rPr lang="en-US" altLang="en-US" b="1">
                <a:ea typeface="ＭＳ Ｐゴシック" panose="020B0600070205080204" pitchFamily="34" charset="-128"/>
              </a:rPr>
              <a:t>Herceptin</a:t>
            </a:r>
          </a:p>
        </p:txBody>
      </p:sp>
    </p:spTree>
    <p:extLst>
      <p:ext uri="{BB962C8B-B14F-4D97-AF65-F5344CB8AC3E}">
        <p14:creationId xmlns:p14="http://schemas.microsoft.com/office/powerpoint/2010/main" val="25186200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DAD77B32-0E40-424A-95B9-4FE3F772B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2226" name="Content Placeholder 2">
            <a:extLst>
              <a:ext uri="{FF2B5EF4-FFF2-40B4-BE49-F238E27FC236}">
                <a16:creationId xmlns:a16="http://schemas.microsoft.com/office/drawing/2014/main" id="{55324814-0566-B04C-B999-49655EA04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u="sng" dirty="0">
                <a:ea typeface="ＭＳ Ｐゴシック" panose="020B0600070205080204" pitchFamily="34" charset="-128"/>
              </a:rPr>
              <a:t>Immune checkpoint blockade therapy </a:t>
            </a:r>
            <a:r>
              <a:rPr lang="en-US" altLang="en-US" dirty="0">
                <a:ea typeface="ＭＳ Ｐゴシック" panose="020B0600070205080204" pitchFamily="34" charset="-128"/>
              </a:rPr>
              <a:t>uses antibodies to block the normal receptors that suppress immune T-cells from killing cancer cells.  The block—by binding antibodies releases the brakes on the immune system.</a:t>
            </a:r>
          </a:p>
          <a:p>
            <a:r>
              <a:rPr lang="en-US" altLang="en-US" i="1" dirty="0">
                <a:ea typeface="ＭＳ Ｐゴシック" panose="020B0600070205080204" pitchFamily="34" charset="-128"/>
              </a:rPr>
              <a:t>Anti-PD-1 therapy </a:t>
            </a:r>
            <a:r>
              <a:rPr lang="en-US" altLang="en-US" dirty="0">
                <a:ea typeface="ＭＳ Ｐゴシック" panose="020B0600070205080204" pitchFamily="34" charset="-128"/>
              </a:rPr>
              <a:t>is treatment with antibodies that bind to PD-1.</a:t>
            </a:r>
          </a:p>
        </p:txBody>
      </p:sp>
    </p:spTree>
    <p:extLst>
      <p:ext uri="{BB962C8B-B14F-4D97-AF65-F5344CB8AC3E}">
        <p14:creationId xmlns:p14="http://schemas.microsoft.com/office/powerpoint/2010/main" val="2378049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3543BF9D-DAB4-0043-82F6-43A3219AB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2 basic types of immune responses</a:t>
            </a:r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429F75D9-B4A9-1D48-98CC-36C42B242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i="1">
                <a:ea typeface="ＭＳ Ｐゴシック" panose="020B0600070205080204" pitchFamily="34" charset="-128"/>
              </a:rPr>
              <a:t>1. Innate</a:t>
            </a:r>
            <a:r>
              <a:rPr lang="en-US" altLang="en-US">
                <a:ea typeface="ＭＳ Ｐゴシック" panose="020B0600070205080204" pitchFamily="34" charset="-128"/>
              </a:rPr>
              <a:t> immune response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Rapid (minutes to hours)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*Non-specific—but directed against pathogens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Requires no previous exposure to pathogen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Does not induce immunological memory (the ability the immune system to rapidly engage to kill a pathogen that has infected the host before).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Found in some form in nearly all plants and animals.</a:t>
            </a: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8C4AD89D-C47C-5247-8692-2CBB8AC28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DACD9365-B93C-B943-86F4-6FBB7DBD6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2.</a:t>
            </a:r>
            <a:r>
              <a:rPr lang="en-US" altLang="en-US" b="1" i="1">
                <a:ea typeface="ＭＳ Ｐゴシック" panose="020B0600070205080204" pitchFamily="34" charset="-128"/>
              </a:rPr>
              <a:t> Adaptive </a:t>
            </a:r>
            <a:r>
              <a:rPr lang="en-US" altLang="en-US">
                <a:ea typeface="ＭＳ Ｐゴシック" panose="020B0600070205080204" pitchFamily="34" charset="-128"/>
              </a:rPr>
              <a:t>immune response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Acquired after previous exposure to pathogen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Slow(weeks) to develop (at initial exposure)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Very specific—cells involved recognize a specific pathogen  and even a very specific part of the pathogen, which we call an </a:t>
            </a:r>
            <a:r>
              <a:rPr lang="en-US" altLang="en-US" b="1" i="1">
                <a:ea typeface="ＭＳ Ｐゴシック" panose="020B0600070205080204" pitchFamily="34" charset="-128"/>
              </a:rPr>
              <a:t>antigen</a:t>
            </a:r>
            <a:r>
              <a:rPr lang="en-US" altLang="en-US">
                <a:ea typeface="ＭＳ Ｐゴシック" panose="020B0600070205080204" pitchFamily="34" charset="-128"/>
              </a:rPr>
              <a:t>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Responses seen in jawed vertebrates (fairly recently evolved trait)</a:t>
            </a: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9DE7FFB2-4148-3D40-BB50-1EC0F7410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0825A9B0-8CD8-5F47-B065-155C58B59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Innate responses precede adaptive responses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Within hours of acquiring a pathogen, specific cells (like macrophages) can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see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something about the pathogen that distinguishes it from cells of the host (self). This is called </a:t>
            </a:r>
            <a:r>
              <a:rPr lang="en-US" altLang="ja-JP">
                <a:solidFill>
                  <a:srgbClr val="FF0000"/>
                </a:solidFill>
                <a:ea typeface="ＭＳ Ｐゴシック" panose="020B0600070205080204" pitchFamily="34" charset="-128"/>
              </a:rPr>
              <a:t>immunological recognition</a:t>
            </a:r>
            <a:r>
              <a:rPr lang="en-US" altLang="ja-JP">
                <a:ea typeface="ＭＳ Ｐゴシック" panose="020B0600070205080204" pitchFamily="34" charset="-128"/>
              </a:rPr>
              <a:t>. The macrophage cell may do a number of things to start to eliminate the pathogen.  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3831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F0F6FA2A-5E28-1641-8938-474D4538A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Examples?... 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E1EF6781-957A-A948-BFBE-3FDE3C552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1. Macrophages are phagocytes---can move gobble up some pathogens or components of pathogens.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2. Macrophages can initiate a series of events known as </a:t>
            </a:r>
            <a:r>
              <a:rPr lang="en-US" altLang="en-US" b="1" i="1" dirty="0">
                <a:ea typeface="ＭＳ Ｐゴシック" panose="020B0600070205080204" pitchFamily="34" charset="-128"/>
              </a:rPr>
              <a:t>inflammation</a:t>
            </a:r>
            <a:r>
              <a:rPr lang="en-US" altLang="en-US" dirty="0">
                <a:ea typeface="ＭＳ Ｐゴシック" panose="020B0600070205080204" pitchFamily="34" charset="-128"/>
              </a:rPr>
              <a:t>. Inflammation can contain (wall off) a pathogen and prevent spread of the pathogen.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3103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figure 1-03">
            <a:extLst>
              <a:ext uri="{FF2B5EF4-FFF2-40B4-BE49-F238E27FC236}">
                <a16:creationId xmlns:a16="http://schemas.microsoft.com/office/drawing/2014/main" id="{3441D145-F893-444B-8849-B9BC35C3E6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8600"/>
            <a:ext cx="5813425" cy="624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98C12BB-2A6A-0944-AC3A-AFEE92E2225C}"/>
              </a:ext>
            </a:extLst>
          </p:cNvPr>
          <p:cNvCxnSpPr/>
          <p:nvPr/>
        </p:nvCxnSpPr>
        <p:spPr>
          <a:xfrm rot="10800000" flipV="1">
            <a:off x="6477000" y="3962400"/>
            <a:ext cx="1219200" cy="609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BC753EFA-9119-2142-BD84-457EA0A1E596}"/>
              </a:ext>
            </a:extLst>
          </p:cNvPr>
          <p:cNvSpPr/>
          <p:nvPr/>
        </p:nvSpPr>
        <p:spPr>
          <a:xfrm>
            <a:off x="5334000" y="3886200"/>
            <a:ext cx="1066800" cy="1295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561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figure 1-03">
            <a:extLst>
              <a:ext uri="{FF2B5EF4-FFF2-40B4-BE49-F238E27FC236}">
                <a16:creationId xmlns:a16="http://schemas.microsoft.com/office/drawing/2014/main" id="{51C96054-9A6E-2B49-AA96-1616AD80BA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0338"/>
            <a:ext cx="5813425" cy="624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C8482D5-339C-3B41-A6C2-CF3E1E2B0A65}"/>
              </a:ext>
            </a:extLst>
          </p:cNvPr>
          <p:cNvCxnSpPr/>
          <p:nvPr/>
        </p:nvCxnSpPr>
        <p:spPr>
          <a:xfrm rot="10800000" flipV="1">
            <a:off x="5715000" y="1066800"/>
            <a:ext cx="1066800" cy="609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5" name="TextBox 5">
            <a:extLst>
              <a:ext uri="{FF2B5EF4-FFF2-40B4-BE49-F238E27FC236}">
                <a16:creationId xmlns:a16="http://schemas.microsoft.com/office/drawing/2014/main" id="{40DD7DAA-0FA5-F944-9292-9C34A289B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004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latin typeface="Calibri" panose="020F0502020204030204" pitchFamily="34" charset="0"/>
              </a:rPr>
              <a:t>Lymphocytes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581547F-46E8-CB48-ADEA-D915B4141A9B}"/>
              </a:ext>
            </a:extLst>
          </p:cNvPr>
          <p:cNvSpPr/>
          <p:nvPr/>
        </p:nvSpPr>
        <p:spPr>
          <a:xfrm>
            <a:off x="2971800" y="838200"/>
            <a:ext cx="3200400" cy="5486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557" name="TextBox 7">
            <a:extLst>
              <a:ext uri="{FF2B5EF4-FFF2-40B4-BE49-F238E27FC236}">
                <a16:creationId xmlns:a16="http://schemas.microsoft.com/office/drawing/2014/main" id="{08E481D1-49A2-514A-8C80-C66F77C8A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68288"/>
            <a:ext cx="3048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>
                <a:latin typeface="Calibri" panose="020F0502020204030204" pitchFamily="34" charset="0"/>
              </a:rPr>
              <a:t>Cells directly involved in innate immunity</a:t>
            </a:r>
          </a:p>
        </p:txBody>
      </p:sp>
    </p:spTree>
    <p:extLst>
      <p:ext uri="{BB962C8B-B14F-4D97-AF65-F5344CB8AC3E}">
        <p14:creationId xmlns:p14="http://schemas.microsoft.com/office/powerpoint/2010/main" val="677550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1243</Words>
  <Application>Microsoft Macintosh PowerPoint</Application>
  <PresentationFormat>On-screen Show (4:3)</PresentationFormat>
  <Paragraphs>127</Paragraphs>
  <Slides>34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Arial</vt:lpstr>
      <vt:lpstr>Calibri</vt:lpstr>
      <vt:lpstr>Office Theme</vt:lpstr>
      <vt:lpstr>Immunology Biol 465 Minot State University Spring 2020</vt:lpstr>
      <vt:lpstr>Lecture 2 January 17, 2020</vt:lpstr>
      <vt:lpstr>Where were we?</vt:lpstr>
      <vt:lpstr>2 basic types of immune responses</vt:lpstr>
      <vt:lpstr>PowerPoint Presentation</vt:lpstr>
      <vt:lpstr>PowerPoint Presentation</vt:lpstr>
      <vt:lpstr>Examples?...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This is the basis of most  immunizations!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Different antibodies recognizing 2 epitopes of the same antigen</vt:lpstr>
      <vt:lpstr>How B-cells and T-cells see antigens.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</vt:lpstr>
      <vt:lpstr>Immunofluorescence</vt:lpstr>
      <vt:lpstr>Immunohistochemistry</vt:lpstr>
      <vt:lpstr>PowerPoint Presentation</vt:lpstr>
      <vt:lpstr>PowerPoint Presentation</vt:lpstr>
    </vt:vector>
  </TitlesOfParts>
  <Company>Minot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Immunology Biol 465 Minot State University</dc:title>
  <dc:creator>Heidi Super</dc:creator>
  <cp:lastModifiedBy>Super, Heidi</cp:lastModifiedBy>
  <cp:revision>64</cp:revision>
  <dcterms:created xsi:type="dcterms:W3CDTF">2011-07-31T16:33:39Z</dcterms:created>
  <dcterms:modified xsi:type="dcterms:W3CDTF">2020-01-16T18:23:24Z</dcterms:modified>
</cp:coreProperties>
</file>